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880"/>
    <p:restoredTop sz="94674"/>
  </p:normalViewPr>
  <p:slideViewPr>
    <p:cSldViewPr snapToGrid="0" snapToObjects="1">
      <p:cViewPr>
        <p:scale>
          <a:sx n="51" d="100"/>
          <a:sy n="51" d="100"/>
        </p:scale>
        <p:origin x="2776" y="2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tif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ywenderlich.com/145318/spritekit-swift-3-tutorial-beginners" TargetMode="External"/><Relationship Id="rId4" Type="http://schemas.openxmlformats.org/officeDocument/2006/relationships/hyperlink" Target="https://www.raywenderlich.com/123393/how-to-create-a-breakout-game-with-sprite-kit-and-swift" TargetMode="External"/><Relationship Id="rId5" Type="http://schemas.openxmlformats.org/officeDocument/2006/relationships/hyperlink" Target="https://www.raywenderlich.com/82022/make-game-like-cut-rope-using-spritekit-swift" TargetMode="External"/><Relationship Id="rId6" Type="http://schemas.openxmlformats.org/officeDocument/2006/relationships/hyperlink" Target="https://www.youtube.com/playlist?list=PL5ulv6GiGpwxjccHR55QYe5mQDLx808er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lefl10/SpriteKitDemo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Relationship Id="rId3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703385"/>
            <a:ext cx="9255137" cy="4618892"/>
          </a:xfrm>
        </p:spPr>
        <p:txBody>
          <a:bodyPr/>
          <a:lstStyle/>
          <a:p>
            <a:pPr algn="ctr"/>
            <a:r>
              <a:rPr lang="en-GB" dirty="0" smtClean="0"/>
              <a:t>Interactive Lesson</a:t>
            </a:r>
            <a:r>
              <a:rPr lang="en-GB" sz="3000" dirty="0"/>
              <a:t/>
            </a:r>
            <a:br>
              <a:rPr lang="en-GB" sz="3000" dirty="0"/>
            </a:br>
            <a:r>
              <a:rPr lang="en-GB" sz="3000" dirty="0"/>
              <a:t>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5000" dirty="0" smtClean="0"/>
              <a:t>Advanced Programming: iOS</a:t>
            </a:r>
            <a:br>
              <a:rPr lang="en-GB" sz="5000" dirty="0" smtClean="0"/>
            </a:br>
            <a:r>
              <a:rPr lang="en-GB" sz="2000" dirty="0" smtClean="0"/>
              <a:t> </a:t>
            </a:r>
            <a:r>
              <a:rPr lang="en-GB" sz="5000" dirty="0" smtClean="0"/>
              <a:t/>
            </a:r>
            <a:br>
              <a:rPr lang="en-GB" sz="5000" dirty="0" smtClean="0"/>
            </a:br>
            <a:r>
              <a:rPr lang="en-GB" sz="3500" dirty="0" smtClean="0"/>
              <a:t>on</a:t>
            </a:r>
            <a:br>
              <a:rPr lang="en-GB" sz="3500" dirty="0" smtClean="0"/>
            </a:br>
            <a:r>
              <a:rPr lang="en-GB" sz="2000" dirty="0" smtClean="0"/>
              <a:t> </a:t>
            </a:r>
            <a:r>
              <a:rPr lang="en-GB" sz="3500" dirty="0"/>
              <a:t/>
            </a:r>
            <a:br>
              <a:rPr lang="en-GB" sz="3500" dirty="0"/>
            </a:br>
            <a:r>
              <a:rPr lang="en-GB" sz="6500" b="1" dirty="0" err="1" smtClean="0"/>
              <a:t>SpriteKit</a:t>
            </a:r>
            <a:endParaRPr lang="en-GB" sz="35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86798" y="5832456"/>
            <a:ext cx="3446585" cy="861420"/>
          </a:xfrm>
        </p:spPr>
        <p:txBody>
          <a:bodyPr/>
          <a:lstStyle/>
          <a:p>
            <a:r>
              <a:rPr lang="en-GB" dirty="0" smtClean="0"/>
              <a:t>Alejandro Ferrero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53900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Hands-on Demo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3" y="1944404"/>
            <a:ext cx="10490200" cy="432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40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Resources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320800"/>
            <a:ext cx="10544897" cy="5359400"/>
          </a:xfrm>
        </p:spPr>
        <p:txBody>
          <a:bodyPr/>
          <a:lstStyle/>
          <a:p>
            <a:r>
              <a:rPr lang="en-GB" dirty="0" smtClean="0"/>
              <a:t>GitHub Repository with Full </a:t>
            </a:r>
            <a:r>
              <a:rPr lang="en-GB" dirty="0" err="1" smtClean="0"/>
              <a:t>SpriteKit</a:t>
            </a:r>
            <a:r>
              <a:rPr lang="en-GB" dirty="0" smtClean="0"/>
              <a:t> App</a:t>
            </a:r>
          </a:p>
          <a:p>
            <a:pPr marL="0" indent="0">
              <a:buNone/>
            </a:pPr>
            <a:r>
              <a:rPr lang="en-GB" dirty="0" smtClean="0">
                <a:hlinkClick r:id="rId2"/>
              </a:rPr>
              <a:t>https</a:t>
            </a:r>
            <a:r>
              <a:rPr lang="en-GB" dirty="0">
                <a:hlinkClick r:id="rId2"/>
              </a:rPr>
              <a:t>://</a:t>
            </a:r>
            <a:r>
              <a:rPr lang="en-GB" dirty="0" smtClean="0">
                <a:hlinkClick r:id="rId2"/>
              </a:rPr>
              <a:t>github.com/alefl10/SpriteKitDemo</a:t>
            </a:r>
            <a:endParaRPr lang="en-GB" dirty="0" smtClean="0"/>
          </a:p>
          <a:p>
            <a:r>
              <a:rPr lang="en-GB" dirty="0" smtClean="0"/>
              <a:t>Book, iOS 10 App </a:t>
            </a:r>
            <a:r>
              <a:rPr lang="en-GB" dirty="0" smtClean="0"/>
              <a:t>Development</a:t>
            </a:r>
            <a:endParaRPr lang="en-GB" dirty="0"/>
          </a:p>
          <a:p>
            <a:r>
              <a:rPr lang="en-GB" dirty="0" smtClean="0"/>
              <a:t>Beginners Tutorial </a:t>
            </a:r>
          </a:p>
          <a:p>
            <a:pPr marL="0" indent="0">
              <a:buNone/>
            </a:pPr>
            <a:r>
              <a:rPr lang="en-GB" dirty="0" smtClean="0">
                <a:hlinkClick r:id="rId3"/>
              </a:rPr>
              <a:t>https</a:t>
            </a:r>
            <a:r>
              <a:rPr lang="en-GB" dirty="0">
                <a:hlinkClick r:id="rId3"/>
              </a:rPr>
              <a:t>://</a:t>
            </a:r>
            <a:r>
              <a:rPr lang="en-GB" dirty="0" smtClean="0">
                <a:hlinkClick r:id="rId3"/>
              </a:rPr>
              <a:t>www.raywenderlich.com/145318/spritekit-swift-3-tutorial-beginners</a:t>
            </a:r>
            <a:endParaRPr lang="en-GB" dirty="0"/>
          </a:p>
          <a:p>
            <a:r>
              <a:rPr lang="en-GB" dirty="0" smtClean="0"/>
              <a:t>Advanced Tutorials</a:t>
            </a:r>
            <a:endParaRPr lang="en-GB" dirty="0"/>
          </a:p>
          <a:p>
            <a:pPr marL="0" indent="0">
              <a:buNone/>
            </a:pPr>
            <a:r>
              <a:rPr lang="en-GB" dirty="0">
                <a:hlinkClick r:id="rId4"/>
              </a:rPr>
              <a:t>https://</a:t>
            </a:r>
            <a:r>
              <a:rPr lang="en-GB" dirty="0" smtClean="0">
                <a:hlinkClick r:id="rId4"/>
              </a:rPr>
              <a:t>www.raywenderlich.com/123393/how-to-create-a-breakout-game-with-sprite-kit-and-swift</a:t>
            </a:r>
            <a:endParaRPr lang="en-GB" dirty="0" smtClean="0"/>
          </a:p>
          <a:p>
            <a:pPr marL="0" indent="0">
              <a:buNone/>
            </a:pPr>
            <a:r>
              <a:rPr lang="en-GB" dirty="0">
                <a:hlinkClick r:id="rId5"/>
              </a:rPr>
              <a:t>https://</a:t>
            </a:r>
            <a:r>
              <a:rPr lang="en-GB" dirty="0" smtClean="0">
                <a:hlinkClick r:id="rId5"/>
              </a:rPr>
              <a:t>www.raywenderlich.com/82022/make-game-like-cut-rope-using-spritekit-swift</a:t>
            </a:r>
            <a:endParaRPr lang="en-GB" dirty="0" smtClean="0"/>
          </a:p>
          <a:p>
            <a:pPr marL="0" indent="0">
              <a:buNone/>
            </a:pPr>
            <a:r>
              <a:rPr lang="en-GB" dirty="0">
                <a:hlinkClick r:id="rId6"/>
              </a:rPr>
              <a:t>https://</a:t>
            </a:r>
            <a:r>
              <a:rPr lang="en-GB" dirty="0" smtClean="0">
                <a:hlinkClick r:id="rId6"/>
              </a:rPr>
              <a:t>www.youtube.com/playlist?list</a:t>
            </a:r>
            <a:r>
              <a:rPr lang="en-GB" smtClean="0">
                <a:hlinkClick r:id="rId6"/>
              </a:rPr>
              <a:t>=PL5ulv6GiGpwxjccHR55QYe5mQDLx808er</a:t>
            </a:r>
            <a:endParaRPr lang="en-GB" smtClean="0"/>
          </a:p>
          <a:p>
            <a:pPr marL="0" indent="0">
              <a:buNone/>
            </a:pP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783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</a:t>
            </a:r>
            <a:r>
              <a:rPr lang="en-GB" dirty="0" err="1" smtClean="0"/>
              <a:t>SpriteKit</a:t>
            </a:r>
            <a:r>
              <a:rPr lang="en-GB" dirty="0" smtClean="0"/>
              <a:t>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It is </a:t>
            </a:r>
            <a:r>
              <a:rPr lang="en-GB" dirty="0"/>
              <a:t>a graphics rendering and animation infrastructure that you can use to animate arbitrary textured images, otherwise known as </a:t>
            </a:r>
            <a:r>
              <a:rPr lang="en-GB" b="1" dirty="0" smtClean="0"/>
              <a:t>sprites</a:t>
            </a:r>
          </a:p>
          <a:p>
            <a:endParaRPr lang="en-GB" sz="1000" dirty="0" smtClean="0"/>
          </a:p>
          <a:p>
            <a:endParaRPr lang="en-GB" sz="1000" dirty="0"/>
          </a:p>
          <a:p>
            <a:r>
              <a:rPr lang="en-GB" dirty="0" smtClean="0"/>
              <a:t>Provides powerful features</a:t>
            </a:r>
          </a:p>
          <a:p>
            <a:endParaRPr lang="en-GB" sz="1000" dirty="0" smtClean="0"/>
          </a:p>
          <a:p>
            <a:pPr lvl="1">
              <a:buFont typeface="Wingdings" charset="2"/>
              <a:buChar char="v"/>
            </a:pPr>
            <a:r>
              <a:rPr lang="en-GB" dirty="0" smtClean="0"/>
              <a:t>Determines contents and how they change</a:t>
            </a:r>
          </a:p>
          <a:p>
            <a:pPr lvl="1">
              <a:buFont typeface="Wingdings" charset="2"/>
              <a:buChar char="v"/>
            </a:pPr>
            <a:r>
              <a:rPr lang="en-GB" dirty="0" smtClean="0"/>
              <a:t>It takes care of frame rendering</a:t>
            </a:r>
          </a:p>
          <a:p>
            <a:pPr lvl="1">
              <a:buFont typeface="Wingdings" charset="2"/>
              <a:buChar char="v"/>
            </a:pPr>
            <a:r>
              <a:rPr lang="en-GB" dirty="0" smtClean="0"/>
              <a:t>Suited for games and apps that require flexibility in how animations are handled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261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42831"/>
          </a:xfrm>
        </p:spPr>
        <p:txBody>
          <a:bodyPr/>
          <a:lstStyle/>
          <a:p>
            <a:r>
              <a:rPr lang="en-GB" dirty="0" smtClean="0"/>
              <a:t>Real App Examples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261" y="1395549"/>
            <a:ext cx="2549972" cy="4570399"/>
          </a:xfrm>
        </p:spPr>
      </p:pic>
      <p:sp>
        <p:nvSpPr>
          <p:cNvPr id="7" name="TextBox 6"/>
          <p:cNvSpPr txBox="1"/>
          <p:nvPr/>
        </p:nvSpPr>
        <p:spPr>
          <a:xfrm>
            <a:off x="3903503" y="1787921"/>
            <a:ext cx="4572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Both games were entirely developed using uniquely </a:t>
            </a:r>
            <a:r>
              <a:rPr lang="en-GB" dirty="0" err="1" smtClean="0"/>
              <a:t>SpriteKit</a:t>
            </a:r>
            <a:r>
              <a:rPr lang="en-GB" dirty="0" smtClean="0"/>
              <a:t> features</a:t>
            </a:r>
          </a:p>
          <a:p>
            <a:endParaRPr lang="en-GB" dirty="0" smtClean="0"/>
          </a:p>
          <a:p>
            <a:pPr marL="1200150" lvl="2" indent="-285750">
              <a:lnSpc>
                <a:spcPct val="150000"/>
              </a:lnSpc>
              <a:buFont typeface="Arial" charset="0"/>
              <a:buChar char="•"/>
            </a:pPr>
            <a:r>
              <a:rPr lang="en-GB" dirty="0" smtClean="0"/>
              <a:t>2-D Graphics</a:t>
            </a:r>
          </a:p>
          <a:p>
            <a:pPr marL="1200150" lvl="2" indent="-285750">
              <a:lnSpc>
                <a:spcPct val="150000"/>
              </a:lnSpc>
              <a:buFont typeface="Arial" charset="0"/>
              <a:buChar char="•"/>
            </a:pPr>
            <a:r>
              <a:rPr lang="en-GB" dirty="0" err="1" smtClean="0"/>
              <a:t>SpriteKit</a:t>
            </a:r>
            <a:r>
              <a:rPr lang="en-GB" dirty="0" smtClean="0"/>
              <a:t> Elements</a:t>
            </a:r>
          </a:p>
          <a:p>
            <a:pPr marL="1657350" lvl="3" indent="-285750">
              <a:lnSpc>
                <a:spcPct val="150000"/>
              </a:lnSpc>
              <a:buFont typeface="Courier New" charset="0"/>
              <a:buChar char="o"/>
            </a:pPr>
            <a:r>
              <a:rPr lang="en-GB" sz="1600" dirty="0" err="1" smtClean="0"/>
              <a:t>SKNode</a:t>
            </a:r>
            <a:endParaRPr lang="en-GB" sz="1600" dirty="0" smtClean="0"/>
          </a:p>
          <a:p>
            <a:pPr marL="1657350" lvl="3" indent="-285750">
              <a:lnSpc>
                <a:spcPct val="150000"/>
              </a:lnSpc>
              <a:buFont typeface="Courier New" charset="0"/>
              <a:buChar char="o"/>
            </a:pPr>
            <a:r>
              <a:rPr lang="en-GB" sz="1600" dirty="0" err="1" smtClean="0"/>
              <a:t>SKView</a:t>
            </a:r>
            <a:endParaRPr lang="en-GB" sz="1600" dirty="0" smtClean="0"/>
          </a:p>
          <a:p>
            <a:pPr marL="1657350" lvl="3" indent="-285750">
              <a:lnSpc>
                <a:spcPct val="150000"/>
              </a:lnSpc>
              <a:buFont typeface="Courier New" charset="0"/>
              <a:buChar char="o"/>
            </a:pPr>
            <a:r>
              <a:rPr lang="en-GB" sz="1600" dirty="0" err="1" smtClean="0"/>
              <a:t>SKScene</a:t>
            </a:r>
            <a:endParaRPr lang="en-GB" sz="1600" dirty="0" smtClean="0"/>
          </a:p>
          <a:p>
            <a:pPr marL="1657350" lvl="3" indent="-285750">
              <a:lnSpc>
                <a:spcPct val="150000"/>
              </a:lnSpc>
              <a:buFont typeface="Courier New" charset="0"/>
              <a:buChar char="o"/>
            </a:pPr>
            <a:r>
              <a:rPr lang="en-GB" sz="1600" dirty="0" err="1" smtClean="0"/>
              <a:t>SKTransition</a:t>
            </a:r>
            <a:endParaRPr lang="en-GB" sz="1600" dirty="0" smtClean="0"/>
          </a:p>
          <a:p>
            <a:pPr marL="1657350" lvl="3" indent="-285750">
              <a:lnSpc>
                <a:spcPct val="150000"/>
              </a:lnSpc>
              <a:buFont typeface="Courier New" charset="0"/>
              <a:buChar char="o"/>
            </a:pPr>
            <a:r>
              <a:rPr lang="en-GB" sz="1600" dirty="0" err="1" smtClean="0"/>
              <a:t>SKSpriteNode</a:t>
            </a:r>
            <a:endParaRPr lang="en-GB" sz="1600" dirty="0" smtClean="0"/>
          </a:p>
          <a:p>
            <a:pPr marL="742950" lvl="1" indent="-285750">
              <a:buFont typeface="Courier New" charset="0"/>
              <a:buChar char="o"/>
            </a:pPr>
            <a:endParaRPr lang="en-GB" dirty="0"/>
          </a:p>
          <a:p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774" y="1395548"/>
            <a:ext cx="2549972" cy="457039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18261" y="6192457"/>
            <a:ext cx="2549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Flappy Bird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9010774" y="6192457"/>
            <a:ext cx="2549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err="1" smtClean="0"/>
              <a:t>Color</a:t>
            </a:r>
            <a:r>
              <a:rPr lang="en-GB" dirty="0" smtClean="0"/>
              <a:t> Switch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13095"/>
          </a:xfrm>
        </p:spPr>
        <p:txBody>
          <a:bodyPr/>
          <a:lstStyle/>
          <a:p>
            <a:r>
              <a:rPr lang="en-GB" dirty="0" smtClean="0"/>
              <a:t>Key Elements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527858"/>
            <a:ext cx="10511883" cy="4872942"/>
          </a:xfrm>
        </p:spPr>
        <p:txBody>
          <a:bodyPr>
            <a:normAutofit/>
          </a:bodyPr>
          <a:lstStyle/>
          <a:p>
            <a:r>
              <a:rPr lang="en-GB" b="1" dirty="0" err="1" smtClean="0"/>
              <a:t>SKNode</a:t>
            </a:r>
            <a:r>
              <a:rPr lang="en-GB" b="1" dirty="0" smtClean="0"/>
              <a:t> </a:t>
            </a:r>
            <a:r>
              <a:rPr lang="mr-IN" b="1" dirty="0" smtClean="0"/>
              <a:t>–</a:t>
            </a:r>
            <a:r>
              <a:rPr lang="en-GB" b="1" dirty="0" smtClean="0"/>
              <a:t> </a:t>
            </a:r>
            <a:r>
              <a:rPr lang="en-GB" dirty="0" smtClean="0"/>
              <a:t>Fundamental building block of most </a:t>
            </a:r>
            <a:r>
              <a:rPr lang="en-GB" dirty="0" err="1" smtClean="0"/>
              <a:t>SpritKit</a:t>
            </a:r>
            <a:r>
              <a:rPr lang="en-GB" dirty="0"/>
              <a:t> </a:t>
            </a:r>
            <a:r>
              <a:rPr lang="en-GB" dirty="0" smtClean="0"/>
              <a:t>content</a:t>
            </a:r>
          </a:p>
          <a:p>
            <a:endParaRPr lang="en-GB" b="1" dirty="0"/>
          </a:p>
          <a:p>
            <a:r>
              <a:rPr lang="en-GB" b="1" dirty="0" err="1"/>
              <a:t>SKView</a:t>
            </a:r>
            <a:r>
              <a:rPr lang="en-GB" b="1" dirty="0"/>
              <a:t> </a:t>
            </a:r>
            <a:r>
              <a:rPr lang="mr-IN" b="1" dirty="0"/>
              <a:t>–</a:t>
            </a:r>
            <a:r>
              <a:rPr lang="en-GB" b="1" dirty="0"/>
              <a:t> </a:t>
            </a:r>
            <a:r>
              <a:rPr lang="en-GB" dirty="0"/>
              <a:t>An object that displays </a:t>
            </a:r>
            <a:r>
              <a:rPr lang="en-GB" dirty="0" err="1"/>
              <a:t>SpriteKit</a:t>
            </a:r>
            <a:r>
              <a:rPr lang="en-GB" dirty="0"/>
              <a:t> content. This content is provided by an </a:t>
            </a:r>
            <a:r>
              <a:rPr lang="en-GB" dirty="0" err="1"/>
              <a:t>SKScene</a:t>
            </a:r>
            <a:r>
              <a:rPr lang="en-GB" dirty="0"/>
              <a:t> </a:t>
            </a:r>
            <a:r>
              <a:rPr lang="en-GB" dirty="0" smtClean="0"/>
              <a:t>object</a:t>
            </a:r>
            <a:endParaRPr lang="en-GB" b="1" dirty="0" smtClean="0"/>
          </a:p>
          <a:p>
            <a:endParaRPr lang="en-GB" b="1" dirty="0"/>
          </a:p>
          <a:p>
            <a:r>
              <a:rPr lang="en-GB" b="1" dirty="0" err="1" smtClean="0"/>
              <a:t>SKScene</a:t>
            </a:r>
            <a:r>
              <a:rPr lang="en-GB" b="1" dirty="0" smtClean="0"/>
              <a:t> </a:t>
            </a:r>
            <a:r>
              <a:rPr lang="mr-IN" b="1" dirty="0" smtClean="0"/>
              <a:t>–</a:t>
            </a:r>
            <a:r>
              <a:rPr lang="en-GB" b="1" dirty="0" smtClean="0"/>
              <a:t> </a:t>
            </a:r>
            <a:r>
              <a:rPr lang="en-GB" dirty="0" smtClean="0"/>
              <a:t>The root node for all Sprite Kit objects displayed in a view</a:t>
            </a:r>
            <a:endParaRPr lang="en-GB" b="1" dirty="0" smtClean="0"/>
          </a:p>
          <a:p>
            <a:endParaRPr lang="en-GB" dirty="0" smtClean="0"/>
          </a:p>
          <a:p>
            <a:r>
              <a:rPr lang="en-GB" b="1" dirty="0" err="1" smtClean="0"/>
              <a:t>SKTransition</a:t>
            </a:r>
            <a:r>
              <a:rPr lang="en-GB" b="1" dirty="0" smtClean="0"/>
              <a:t> </a:t>
            </a:r>
            <a:r>
              <a:rPr lang="mr-IN" b="1" dirty="0" smtClean="0"/>
              <a:t>–</a:t>
            </a:r>
            <a:r>
              <a:rPr lang="en-GB" b="1" dirty="0" smtClean="0"/>
              <a:t> </a:t>
            </a:r>
            <a:r>
              <a:rPr lang="en-GB" dirty="0" smtClean="0"/>
              <a:t>An object used to perform an animated transition between a 		</a:t>
            </a:r>
            <a:r>
              <a:rPr lang="en-GB" dirty="0" err="1" smtClean="0"/>
              <a:t>SKScene</a:t>
            </a:r>
            <a:r>
              <a:rPr lang="en-GB" dirty="0" smtClean="0"/>
              <a:t> object already presented by an </a:t>
            </a:r>
            <a:r>
              <a:rPr lang="en-GB" dirty="0" err="1" smtClean="0"/>
              <a:t>SKView</a:t>
            </a:r>
            <a:r>
              <a:rPr lang="en-GB" dirty="0"/>
              <a:t> </a:t>
            </a:r>
            <a:r>
              <a:rPr lang="en-GB" dirty="0" smtClean="0"/>
              <a:t>object and a new 				incoming scene</a:t>
            </a:r>
            <a:endParaRPr lang="en-GB" b="1" dirty="0"/>
          </a:p>
          <a:p>
            <a:endParaRPr lang="en-GB" dirty="0" smtClean="0"/>
          </a:p>
          <a:p>
            <a:r>
              <a:rPr lang="en-GB" b="1" dirty="0" err="1" smtClean="0"/>
              <a:t>SKSpriteNode</a:t>
            </a:r>
            <a:r>
              <a:rPr lang="en-GB" b="1" dirty="0" smtClean="0"/>
              <a:t> - </a:t>
            </a:r>
            <a:r>
              <a:rPr lang="en-GB" dirty="0" smtClean="0"/>
              <a:t>A node that draws a rectangular texture, image or </a:t>
            </a:r>
            <a:r>
              <a:rPr lang="en-GB" dirty="0" err="1" smtClean="0"/>
              <a:t>color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6373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1403" cy="908122"/>
          </a:xfrm>
        </p:spPr>
        <p:txBody>
          <a:bodyPr/>
          <a:lstStyle/>
          <a:p>
            <a:r>
              <a:rPr lang="en-GB" dirty="0" err="1" smtClean="0"/>
              <a:t>SKNode</a:t>
            </a:r>
            <a:r>
              <a:rPr lang="en-GB" dirty="0" smtClean="0"/>
              <a:t> Tree Diagram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1398" y="1360840"/>
            <a:ext cx="9031288" cy="510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39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225" y="387404"/>
            <a:ext cx="9444946" cy="1071282"/>
          </a:xfrm>
        </p:spPr>
        <p:txBody>
          <a:bodyPr/>
          <a:lstStyle/>
          <a:p>
            <a:r>
              <a:rPr lang="en-GB" dirty="0" smtClean="0"/>
              <a:t>Create a Project including </a:t>
            </a:r>
            <a:r>
              <a:rPr lang="en-GB" dirty="0" err="1" smtClean="0"/>
              <a:t>SpriteKit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58" y="2623729"/>
            <a:ext cx="4106149" cy="29474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286" y="2623729"/>
            <a:ext cx="4075871" cy="29474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7636" y="1646343"/>
            <a:ext cx="3454400" cy="490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879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Visual vs Programmatic Setup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2" y="2035630"/>
            <a:ext cx="9403742" cy="4212770"/>
          </a:xfrm>
        </p:spPr>
        <p:txBody>
          <a:bodyPr/>
          <a:lstStyle/>
          <a:p>
            <a:r>
              <a:rPr lang="en-GB" dirty="0" smtClean="0"/>
              <a:t>When creating </a:t>
            </a:r>
            <a:r>
              <a:rPr lang="en-GB" dirty="0" err="1" smtClean="0"/>
              <a:t>SKNodes</a:t>
            </a:r>
            <a:r>
              <a:rPr lang="en-GB" dirty="0" smtClean="0"/>
              <a:t> visually we take a more intuitive and visual approach</a:t>
            </a:r>
          </a:p>
          <a:p>
            <a:pPr lvl="1">
              <a:buFont typeface="Wingdings" charset="2"/>
              <a:buChar char="v"/>
            </a:pPr>
            <a:r>
              <a:rPr lang="en-GB" dirty="0" err="1" smtClean="0"/>
              <a:t>GameScene.sks</a:t>
            </a:r>
            <a:endParaRPr lang="en-GB" dirty="0" smtClean="0"/>
          </a:p>
          <a:p>
            <a:pPr lvl="1">
              <a:buFont typeface="Wingdings" charset="2"/>
              <a:buChar char="v"/>
            </a:pPr>
            <a:r>
              <a:rPr lang="en-GB" dirty="0" err="1" smtClean="0"/>
              <a:t>Actions.sks</a:t>
            </a:r>
            <a:endParaRPr lang="en-GB" dirty="0" smtClean="0"/>
          </a:p>
          <a:p>
            <a:pPr lvl="1">
              <a:buFont typeface="Wingdings" charset="2"/>
              <a:buChar char="v"/>
            </a:pPr>
            <a:endParaRPr lang="en-GB" dirty="0"/>
          </a:p>
          <a:p>
            <a:r>
              <a:rPr lang="en-GB" dirty="0"/>
              <a:t>When creating </a:t>
            </a:r>
            <a:r>
              <a:rPr lang="en-GB" dirty="0" err="1"/>
              <a:t>SKNodes</a:t>
            </a:r>
            <a:r>
              <a:rPr lang="en-GB" dirty="0"/>
              <a:t> </a:t>
            </a:r>
            <a:r>
              <a:rPr lang="en-GB" dirty="0" err="1" smtClean="0"/>
              <a:t>programatically</a:t>
            </a:r>
            <a:r>
              <a:rPr lang="en-GB" dirty="0" smtClean="0"/>
              <a:t> we </a:t>
            </a:r>
            <a:r>
              <a:rPr lang="en-GB" dirty="0"/>
              <a:t>take a more </a:t>
            </a:r>
            <a:r>
              <a:rPr lang="en-GB" dirty="0" smtClean="0"/>
              <a:t>complex and precise approach</a:t>
            </a:r>
            <a:endParaRPr lang="en-GB" dirty="0"/>
          </a:p>
          <a:p>
            <a:pPr lvl="1">
              <a:buFont typeface="Wingdings" charset="2"/>
              <a:buChar char="v"/>
            </a:pPr>
            <a:r>
              <a:rPr lang="en-GB" dirty="0" err="1" smtClean="0"/>
              <a:t>GameScene.swift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28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62425"/>
          </a:xfrm>
        </p:spPr>
        <p:txBody>
          <a:bodyPr/>
          <a:lstStyle/>
          <a:p>
            <a:r>
              <a:rPr lang="en-GB" dirty="0" err="1" smtClean="0"/>
              <a:t>Assets.xcassets</a:t>
            </a:r>
            <a:r>
              <a:rPr lang="en-GB" dirty="0" smtClean="0"/>
              <a:t> Group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628094"/>
            <a:ext cx="6614660" cy="45742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65572" y="1999310"/>
            <a:ext cx="4506686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Whether you are taking a visual or programmatically approach this Group is essential</a:t>
            </a:r>
          </a:p>
          <a:p>
            <a:endParaRPr lang="en-GB" dirty="0"/>
          </a:p>
          <a:p>
            <a:pPr marL="285750" indent="-285750">
              <a:buFont typeface="Arial" charset="0"/>
              <a:buChar char="•"/>
            </a:pPr>
            <a:r>
              <a:rPr lang="en-GB" dirty="0" smtClean="0"/>
              <a:t>Keeps all our project images organized</a:t>
            </a:r>
          </a:p>
          <a:p>
            <a:pPr marL="285750" indent="-285750">
              <a:buFont typeface="Arial" charset="0"/>
              <a:buChar char="•"/>
            </a:pPr>
            <a:endParaRPr lang="en-GB" dirty="0" smtClean="0"/>
          </a:p>
          <a:p>
            <a:pPr marL="285750" indent="-285750">
              <a:buFont typeface="Arial" charset="0"/>
              <a:buChar char="•"/>
            </a:pPr>
            <a:r>
              <a:rPr lang="en-GB" dirty="0" smtClean="0"/>
              <a:t>Images are easily accessible</a:t>
            </a:r>
          </a:p>
          <a:p>
            <a:pPr marL="285750" indent="-285750">
              <a:buFont typeface="Arial" charset="0"/>
              <a:buChar char="•"/>
            </a:pPr>
            <a:endParaRPr lang="en-GB" dirty="0" smtClean="0"/>
          </a:p>
          <a:p>
            <a:pPr marL="285750" indent="-285750">
              <a:buFont typeface="Arial" charset="0"/>
              <a:buChar char="•"/>
            </a:pPr>
            <a:r>
              <a:rPr lang="en-GB" dirty="0" smtClean="0"/>
              <a:t>These images allow for the creation of special </a:t>
            </a:r>
            <a:r>
              <a:rPr lang="en-GB" dirty="0" err="1" smtClean="0"/>
              <a:t>SKNodes</a:t>
            </a:r>
            <a:endParaRPr lang="en-GB" dirty="0"/>
          </a:p>
          <a:p>
            <a:pPr marL="742950" lvl="1" indent="-285750">
              <a:lnSpc>
                <a:spcPct val="150000"/>
              </a:lnSpc>
              <a:buFont typeface="Wingdings" charset="2"/>
              <a:buChar char="v"/>
            </a:pPr>
            <a:r>
              <a:rPr lang="en-GB" b="1" dirty="0" err="1" smtClean="0"/>
              <a:t>SKSpriteNode</a:t>
            </a:r>
            <a:endParaRPr lang="en-GB" b="1" dirty="0" smtClean="0"/>
          </a:p>
          <a:p>
            <a:pPr marL="285750" indent="-285750">
              <a:buFont typeface="Arial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96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77368"/>
          </a:xfrm>
        </p:spPr>
        <p:txBody>
          <a:bodyPr/>
          <a:lstStyle/>
          <a:p>
            <a:r>
              <a:rPr lang="en-GB" smtClean="0"/>
              <a:t>Essential Skills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584833"/>
            <a:ext cx="10685918" cy="4881281"/>
          </a:xfrm>
        </p:spPr>
        <p:txBody>
          <a:bodyPr/>
          <a:lstStyle/>
          <a:p>
            <a:r>
              <a:rPr lang="en-GB" dirty="0" smtClean="0"/>
              <a:t>Create Nodes</a:t>
            </a:r>
          </a:p>
          <a:p>
            <a:endParaRPr lang="en-GB" dirty="0"/>
          </a:p>
          <a:p>
            <a:r>
              <a:rPr lang="en-GB" dirty="0" smtClean="0"/>
              <a:t>Manage Actions</a:t>
            </a:r>
          </a:p>
          <a:p>
            <a:endParaRPr lang="en-GB" dirty="0"/>
          </a:p>
          <a:p>
            <a:r>
              <a:rPr lang="en-GB" dirty="0" smtClean="0"/>
              <a:t>Handle Transitions</a:t>
            </a:r>
          </a:p>
          <a:p>
            <a:endParaRPr lang="en-GB" dirty="0"/>
          </a:p>
          <a:p>
            <a:r>
              <a:rPr lang="en-GB" dirty="0" smtClean="0"/>
              <a:t>Include Sound Effects</a:t>
            </a:r>
          </a:p>
          <a:p>
            <a:endParaRPr lang="en-GB" dirty="0"/>
          </a:p>
          <a:p>
            <a:r>
              <a:rPr lang="en-GB" dirty="0" smtClean="0"/>
              <a:t>Clear understanding of </a:t>
            </a:r>
            <a:r>
              <a:rPr lang="en-GB" dirty="0" err="1" smtClean="0"/>
              <a:t>PhysicsWorld</a:t>
            </a:r>
            <a:r>
              <a:rPr lang="en-GB" dirty="0" smtClean="0"/>
              <a:t> (Gravity, Collisions)</a:t>
            </a:r>
          </a:p>
          <a:p>
            <a:endParaRPr lang="en-GB" dirty="0"/>
          </a:p>
          <a:p>
            <a:r>
              <a:rPr lang="en-GB" dirty="0" smtClean="0"/>
              <a:t>Node Intersection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756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2267</TotalTime>
  <Words>267</Words>
  <Application>Microsoft Macintosh PowerPoint</Application>
  <PresentationFormat>Widescreen</PresentationFormat>
  <Paragraphs>74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Century Gothic</vt:lpstr>
      <vt:lpstr>Courier New</vt:lpstr>
      <vt:lpstr>Mangal</vt:lpstr>
      <vt:lpstr>Wingdings</vt:lpstr>
      <vt:lpstr>Wingdings 3</vt:lpstr>
      <vt:lpstr>Arial</vt:lpstr>
      <vt:lpstr>Ion</vt:lpstr>
      <vt:lpstr>Interactive Lesson   Advanced Programming: iOS   on   SpriteKit</vt:lpstr>
      <vt:lpstr>What is SpriteKit?</vt:lpstr>
      <vt:lpstr>Real App Examples</vt:lpstr>
      <vt:lpstr>Key Elements</vt:lpstr>
      <vt:lpstr>SKNode Tree Diagram</vt:lpstr>
      <vt:lpstr>Create a Project including SpriteKit</vt:lpstr>
      <vt:lpstr>Visual vs Programmatic Setup</vt:lpstr>
      <vt:lpstr>Assets.xcassets Group</vt:lpstr>
      <vt:lpstr>Essential Skills</vt:lpstr>
      <vt:lpstr>Hands-on Demo</vt:lpstr>
      <vt:lpstr>Resources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Lesson   Advanced Programming: iOS   on   SpriteKit</dc:title>
  <dc:creator>Alejandro Ferrero Ligorred</dc:creator>
  <cp:lastModifiedBy>Alejandro Ferrero Ligorred</cp:lastModifiedBy>
  <cp:revision>22</cp:revision>
  <dcterms:created xsi:type="dcterms:W3CDTF">2017-12-05T10:02:49Z</dcterms:created>
  <dcterms:modified xsi:type="dcterms:W3CDTF">2017-12-07T15:41:49Z</dcterms:modified>
</cp:coreProperties>
</file>

<file path=docProps/thumbnail.jpeg>
</file>